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229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9EE6DC-C298-443E-9A8D-EBB6488AEDAB}"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178199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EE6DC-C298-443E-9A8D-EBB6488AEDAB}"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33789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EE6DC-C298-443E-9A8D-EBB6488AEDAB}"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48688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EE6DC-C298-443E-9A8D-EBB6488AEDAB}"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319220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EE6DC-C298-443E-9A8D-EBB6488AEDAB}"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355375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EE6DC-C298-443E-9A8D-EBB6488AEDAB}"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419688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9EE6DC-C298-443E-9A8D-EBB6488AEDAB}"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253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9EE6DC-C298-443E-9A8D-EBB6488AEDAB}"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209081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EE6DC-C298-443E-9A8D-EBB6488AEDAB}"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383779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59EE6DC-C298-443E-9A8D-EBB6488AEDAB}"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365105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59EE6DC-C298-443E-9A8D-EBB6488AEDAB}"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F386A-3AEB-41AE-9B08-0D0BB47E38C9}" type="slidenum">
              <a:rPr lang="en-US" smtClean="0"/>
              <a:t>‹#›</a:t>
            </a:fld>
            <a:endParaRPr lang="en-US"/>
          </a:p>
        </p:txBody>
      </p:sp>
    </p:spTree>
    <p:extLst>
      <p:ext uri="{BB962C8B-B14F-4D97-AF65-F5344CB8AC3E}">
        <p14:creationId xmlns:p14="http://schemas.microsoft.com/office/powerpoint/2010/main" val="241966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59EE6DC-C298-443E-9A8D-EBB6488AEDAB}" type="datetimeFigureOut">
              <a:rPr lang="en-US" smtClean="0"/>
              <a:t>4/15/2026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A40F386A-3AEB-41AE-9B08-0D0BB47E38C9}" type="slidenum">
              <a:rPr lang="en-US" smtClean="0"/>
              <a:t>‹#›</a:t>
            </a:fld>
            <a:endParaRPr lang="en-US"/>
          </a:p>
        </p:txBody>
      </p:sp>
    </p:spTree>
    <p:extLst>
      <p:ext uri="{BB962C8B-B14F-4D97-AF65-F5344CB8AC3E}">
        <p14:creationId xmlns:p14="http://schemas.microsoft.com/office/powerpoint/2010/main" val="2161686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9CC868-3B10-0CA0-6F79-D0DA4FB52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67816" cy="9934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75ACB7-788F-ACC7-70A5-01C302D51BBD}"/>
              </a:ext>
            </a:extLst>
          </p:cNvPr>
          <p:cNvSpPr/>
          <p:nvPr/>
        </p:nvSpPr>
        <p:spPr>
          <a:xfrm>
            <a:off x="2187146" y="8946292"/>
            <a:ext cx="3818238" cy="4077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Celebrating 250 Years 1776-2026</a:t>
            </a:r>
          </a:p>
        </p:txBody>
      </p:sp>
      <p:sp>
        <p:nvSpPr>
          <p:cNvPr id="6" name="TextBox 5">
            <a:extLst>
              <a:ext uri="{FF2B5EF4-FFF2-40B4-BE49-F238E27FC236}">
                <a16:creationId xmlns:a16="http://schemas.microsoft.com/office/drawing/2014/main" id="{A3532E5D-32E4-6509-89EA-A0783FA188B2}"/>
              </a:ext>
            </a:extLst>
          </p:cNvPr>
          <p:cNvSpPr txBox="1"/>
          <p:nvPr/>
        </p:nvSpPr>
        <p:spPr>
          <a:xfrm>
            <a:off x="86497" y="8934621"/>
            <a:ext cx="7685903" cy="584775"/>
          </a:xfrm>
          <a:prstGeom prst="rect">
            <a:avLst/>
          </a:prstGeom>
          <a:noFill/>
          <a:ln>
            <a:noFill/>
          </a:ln>
        </p:spPr>
        <p:txBody>
          <a:bodyPr wrap="square">
            <a:spAutoFit/>
          </a:bodyPr>
          <a:lstStyle/>
          <a:p>
            <a:pPr algn="ctr"/>
            <a:r>
              <a:rPr lang="en-US" sz="3200" b="1" dirty="0"/>
              <a:t>Celebrating 250 Years 1776-2026</a:t>
            </a:r>
          </a:p>
        </p:txBody>
      </p:sp>
      <p:sp>
        <p:nvSpPr>
          <p:cNvPr id="7" name="Rectangle 6">
            <a:extLst>
              <a:ext uri="{FF2B5EF4-FFF2-40B4-BE49-F238E27FC236}">
                <a16:creationId xmlns:a16="http://schemas.microsoft.com/office/drawing/2014/main" id="{E0585DEB-ED37-01A5-FA68-D24708801D83}"/>
              </a:ext>
            </a:extLst>
          </p:cNvPr>
          <p:cNvSpPr/>
          <p:nvPr/>
        </p:nvSpPr>
        <p:spPr>
          <a:xfrm>
            <a:off x="679622" y="9519396"/>
            <a:ext cx="6623221" cy="5390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5E6572FF-6A88-BB4F-0ACF-5E46809BA6AE}"/>
              </a:ext>
            </a:extLst>
          </p:cNvPr>
          <p:cNvSpPr txBox="1"/>
          <p:nvPr/>
        </p:nvSpPr>
        <p:spPr>
          <a:xfrm>
            <a:off x="1003610" y="0"/>
            <a:ext cx="6647974" cy="830997"/>
          </a:xfrm>
          <a:prstGeom prst="rect">
            <a:avLst/>
          </a:prstGeom>
          <a:noFill/>
        </p:spPr>
        <p:txBody>
          <a:bodyPr wrap="none" rtlCol="0">
            <a:spAutoFit/>
          </a:bodyPr>
          <a:lstStyle/>
          <a:p>
            <a:r>
              <a:rPr lang="en-US" sz="4800" dirty="0">
                <a:latin typeface="Showcard Gothic" panose="04020904020102020604" pitchFamily="82" charset="0"/>
              </a:rPr>
              <a:t>Pierce County Fair	</a:t>
            </a:r>
          </a:p>
        </p:txBody>
      </p:sp>
      <p:sp>
        <p:nvSpPr>
          <p:cNvPr id="8" name="Rectangle 7">
            <a:extLst>
              <a:ext uri="{FF2B5EF4-FFF2-40B4-BE49-F238E27FC236}">
                <a16:creationId xmlns:a16="http://schemas.microsoft.com/office/drawing/2014/main" id="{9A05E599-8FCB-EA35-06DA-85867FB4E626}"/>
              </a:ext>
            </a:extLst>
          </p:cNvPr>
          <p:cNvSpPr/>
          <p:nvPr/>
        </p:nvSpPr>
        <p:spPr>
          <a:xfrm>
            <a:off x="568411" y="842668"/>
            <a:ext cx="3138616" cy="573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030C79-6D3A-3A01-A32C-A6F2E744D124}"/>
              </a:ext>
            </a:extLst>
          </p:cNvPr>
          <p:cNvSpPr txBox="1"/>
          <p:nvPr/>
        </p:nvSpPr>
        <p:spPr>
          <a:xfrm>
            <a:off x="568411" y="830997"/>
            <a:ext cx="7685903" cy="523220"/>
          </a:xfrm>
          <a:prstGeom prst="rect">
            <a:avLst/>
          </a:prstGeom>
          <a:noFill/>
          <a:ln>
            <a:noFill/>
          </a:ln>
        </p:spPr>
        <p:txBody>
          <a:bodyPr wrap="square">
            <a:spAutoFit/>
          </a:bodyPr>
          <a:lstStyle/>
          <a:p>
            <a:r>
              <a:rPr lang="en-US" sz="2800" dirty="0"/>
              <a:t>2</a:t>
            </a:r>
            <a:r>
              <a:rPr lang="en-US" sz="2800" baseline="30000" dirty="0"/>
              <a:t>nd</a:t>
            </a:r>
            <a:r>
              <a:rPr lang="en-US" sz="2800" dirty="0"/>
              <a:t> and 3</a:t>
            </a:r>
            <a:r>
              <a:rPr lang="en-US" sz="2800" baseline="30000" dirty="0"/>
              <a:t>rd</a:t>
            </a:r>
            <a:r>
              <a:rPr lang="en-US" sz="2800" dirty="0"/>
              <a:t> Grade</a:t>
            </a:r>
          </a:p>
        </p:txBody>
      </p:sp>
    </p:spTree>
    <p:extLst>
      <p:ext uri="{BB962C8B-B14F-4D97-AF65-F5344CB8AC3E}">
        <p14:creationId xmlns:p14="http://schemas.microsoft.com/office/powerpoint/2010/main" val="13952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9C3E5C-5921-6E90-4B4D-CD549E83302E}"/>
              </a:ext>
            </a:extLst>
          </p:cNvPr>
          <p:cNvSpPr txBox="1"/>
          <p:nvPr/>
        </p:nvSpPr>
        <p:spPr>
          <a:xfrm>
            <a:off x="105032" y="282815"/>
            <a:ext cx="7562335" cy="9233297"/>
          </a:xfrm>
          <a:prstGeom prst="rect">
            <a:avLst/>
          </a:prstGeom>
          <a:noFill/>
        </p:spPr>
        <p:txBody>
          <a:bodyPr wrap="square">
            <a:spAutoFit/>
          </a:bodyPr>
          <a:lstStyle/>
          <a:p>
            <a:pPr>
              <a:buNone/>
            </a:pPr>
            <a:r>
              <a:rPr lang="en-US" dirty="0"/>
              <a:t>Pierce County Fair								April 18, 2026</a:t>
            </a:r>
          </a:p>
          <a:p>
            <a:pPr>
              <a:buNone/>
            </a:pPr>
            <a:r>
              <a:rPr lang="en-US" dirty="0"/>
              <a:t>PO Box 391</a:t>
            </a:r>
          </a:p>
          <a:p>
            <a:pPr>
              <a:buNone/>
            </a:pPr>
            <a:r>
              <a:rPr lang="en-US" dirty="0"/>
              <a:t>Rugby, ND  58368</a:t>
            </a:r>
          </a:p>
          <a:p>
            <a:pPr>
              <a:buNone/>
            </a:pPr>
            <a:endParaRPr lang="en-US" dirty="0"/>
          </a:p>
          <a:p>
            <a:pPr>
              <a:buNone/>
            </a:pPr>
            <a:r>
              <a:rPr lang="en-US" dirty="0"/>
              <a:t>Dear Mark,</a:t>
            </a:r>
          </a:p>
          <a:p>
            <a:pPr>
              <a:buNone/>
            </a:pPr>
            <a:endParaRPr lang="en-US" dirty="0"/>
          </a:p>
          <a:p>
            <a:pPr>
              <a:buNone/>
            </a:pPr>
            <a:r>
              <a:rPr lang="en-US" dirty="0"/>
              <a:t>On behalf of the Pierce County Fair Board, I want to take a moment to sincerely thank you for the time and dedication you have given to the fair. Your willingness to serve, especially while balancing a busy schedule, has not gone unnoticed.</a:t>
            </a:r>
          </a:p>
          <a:p>
            <a:pPr>
              <a:buNone/>
            </a:pPr>
            <a:endParaRPr lang="en-US" dirty="0"/>
          </a:p>
          <a:p>
            <a:pPr>
              <a:buNone/>
            </a:pPr>
            <a:r>
              <a:rPr lang="en-US" dirty="0"/>
              <a:t>Your knowledge, insight, and thoughtful input have been incredibly valuable as the fair has continued to grow and move forward. The perspective you bring to the board has helped guide important decisions, and we truly appreciate the role you’ve played in that progress.</a:t>
            </a:r>
          </a:p>
          <a:p>
            <a:pPr>
              <a:buNone/>
            </a:pPr>
            <a:endParaRPr lang="en-US" dirty="0"/>
          </a:p>
          <a:p>
            <a:pPr>
              <a:buNone/>
            </a:pPr>
            <a:r>
              <a:rPr lang="en-US" dirty="0"/>
              <a:t>As we look ahead, we wanted to check in and see if you are interested in continuing your service on the board. We certainly value your involvement and would be glad to have you remain a part of the team.</a:t>
            </a:r>
          </a:p>
          <a:p>
            <a:pPr>
              <a:buNone/>
            </a:pPr>
            <a:endParaRPr lang="en-US" dirty="0"/>
          </a:p>
          <a:p>
            <a:pPr>
              <a:buNone/>
            </a:pPr>
            <a:r>
              <a:rPr lang="en-US" dirty="0"/>
              <a:t>At the same time, we understand the demands on your time. If you feel that you are unable to continue in this role, we respectfully ask that you submit a letter of resignation so that we may offer the position to someone who is able to commit to the responsibilities of board membership.</a:t>
            </a:r>
          </a:p>
          <a:p>
            <a:pPr>
              <a:buNone/>
            </a:pPr>
            <a:endParaRPr lang="en-US" dirty="0"/>
          </a:p>
          <a:p>
            <a:pPr>
              <a:buNone/>
            </a:pPr>
            <a:r>
              <a:rPr lang="en-US" dirty="0"/>
              <a:t>Thank you again for everything you have contributed to the Pierce County Fair. We appreciate your time, your expertise, and your commitment.</a:t>
            </a:r>
          </a:p>
          <a:p>
            <a:pPr>
              <a:buNone/>
            </a:pPr>
            <a:endParaRPr lang="en-US" dirty="0"/>
          </a:p>
          <a:p>
            <a:pPr>
              <a:buNone/>
            </a:pPr>
            <a:r>
              <a:rPr lang="en-US" dirty="0"/>
              <a:t>Sincerely,</a:t>
            </a:r>
          </a:p>
          <a:p>
            <a:pPr>
              <a:buNone/>
            </a:pPr>
            <a:endParaRPr lang="en-US" dirty="0"/>
          </a:p>
          <a:p>
            <a:pPr>
              <a:buNone/>
            </a:pPr>
            <a:br>
              <a:rPr lang="en-US" dirty="0"/>
            </a:br>
            <a:r>
              <a:rPr lang="en-US" dirty="0"/>
              <a:t>Khloe Sobolik, Acting Secretary</a:t>
            </a:r>
            <a:br>
              <a:rPr lang="en-US" dirty="0"/>
            </a:br>
            <a:r>
              <a:rPr lang="en-US" dirty="0"/>
              <a:t>Pierce County Fair Board</a:t>
            </a:r>
          </a:p>
        </p:txBody>
      </p:sp>
    </p:spTree>
    <p:extLst>
      <p:ext uri="{BB962C8B-B14F-4D97-AF65-F5344CB8AC3E}">
        <p14:creationId xmlns:p14="http://schemas.microsoft.com/office/powerpoint/2010/main" val="361256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660F9-C6E1-9807-DF2A-3E524C4EF373}"/>
              </a:ext>
            </a:extLst>
          </p:cNvPr>
          <p:cNvPicPr>
            <a:picLocks noChangeAspect="1"/>
          </p:cNvPicPr>
          <p:nvPr/>
        </p:nvPicPr>
        <p:blipFill>
          <a:blip r:embed="rId2"/>
          <a:stretch>
            <a:fillRect/>
          </a:stretch>
        </p:blipFill>
        <p:spPr>
          <a:xfrm>
            <a:off x="0" y="0"/>
            <a:ext cx="7691953" cy="10169611"/>
          </a:xfrm>
          <a:prstGeom prst="rect">
            <a:avLst/>
          </a:prstGeom>
        </p:spPr>
      </p:pic>
    </p:spTree>
    <p:extLst>
      <p:ext uri="{BB962C8B-B14F-4D97-AF65-F5344CB8AC3E}">
        <p14:creationId xmlns:p14="http://schemas.microsoft.com/office/powerpoint/2010/main" val="142023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F71CC-E225-26F3-21E5-807BB25D0A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85C084-7DA6-B9D9-E4F2-C266BA024394}"/>
              </a:ext>
            </a:extLst>
          </p:cNvPr>
          <p:cNvPicPr>
            <a:picLocks noChangeAspect="1"/>
          </p:cNvPicPr>
          <p:nvPr/>
        </p:nvPicPr>
        <p:blipFill>
          <a:blip r:embed="rId2"/>
          <a:stretch>
            <a:fillRect/>
          </a:stretch>
        </p:blipFill>
        <p:spPr>
          <a:xfrm>
            <a:off x="-1" y="100038"/>
            <a:ext cx="7772401" cy="9958361"/>
          </a:xfrm>
          <a:prstGeom prst="rect">
            <a:avLst/>
          </a:prstGeom>
        </p:spPr>
      </p:pic>
    </p:spTree>
    <p:extLst>
      <p:ext uri="{BB962C8B-B14F-4D97-AF65-F5344CB8AC3E}">
        <p14:creationId xmlns:p14="http://schemas.microsoft.com/office/powerpoint/2010/main" val="363740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1D809-84C4-A582-B383-43BFD34087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9A17B09-FD85-FCD6-2F48-27AC4EC6B2FE}"/>
              </a:ext>
            </a:extLst>
          </p:cNvPr>
          <p:cNvPicPr>
            <a:picLocks noChangeAspect="1"/>
          </p:cNvPicPr>
          <p:nvPr/>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4808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827C073-1A5D-D12E-D716-9DCD3E86F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632"/>
            <a:ext cx="8106032" cy="99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3D54B2-94A5-8527-500A-A27A788A68C5}"/>
              </a:ext>
            </a:extLst>
          </p:cNvPr>
          <p:cNvSpPr/>
          <p:nvPr/>
        </p:nvSpPr>
        <p:spPr>
          <a:xfrm>
            <a:off x="413951" y="9465276"/>
            <a:ext cx="7278129" cy="5931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5F3ECAF4-0CD1-1781-E5E0-0209AE6CCAB2}"/>
              </a:ext>
            </a:extLst>
          </p:cNvPr>
          <p:cNvSpPr txBox="1"/>
          <p:nvPr/>
        </p:nvSpPr>
        <p:spPr>
          <a:xfrm>
            <a:off x="1003610" y="0"/>
            <a:ext cx="6647974" cy="830997"/>
          </a:xfrm>
          <a:prstGeom prst="rect">
            <a:avLst/>
          </a:prstGeom>
          <a:noFill/>
          <a:ln>
            <a:noFill/>
          </a:ln>
        </p:spPr>
        <p:txBody>
          <a:bodyPr wrap="none" rtlCol="0">
            <a:spAutoFit/>
          </a:bodyPr>
          <a:lstStyle/>
          <a:p>
            <a:r>
              <a:rPr lang="en-US" sz="4800" dirty="0">
                <a:latin typeface="Showcard Gothic" panose="04020904020102020604" pitchFamily="82" charset="0"/>
              </a:rPr>
              <a:t>Pierce County Fair	</a:t>
            </a:r>
          </a:p>
        </p:txBody>
      </p:sp>
      <p:sp>
        <p:nvSpPr>
          <p:cNvPr id="3" name="Rectangle 2">
            <a:extLst>
              <a:ext uri="{FF2B5EF4-FFF2-40B4-BE49-F238E27FC236}">
                <a16:creationId xmlns:a16="http://schemas.microsoft.com/office/drawing/2014/main" id="{67D6B974-0827-4CC4-C3AD-661857194A80}"/>
              </a:ext>
            </a:extLst>
          </p:cNvPr>
          <p:cNvSpPr/>
          <p:nvPr/>
        </p:nvSpPr>
        <p:spPr>
          <a:xfrm>
            <a:off x="4139514" y="1668161"/>
            <a:ext cx="3323967" cy="5931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tx1"/>
                </a:solidFill>
              </a:rPr>
              <a:t>Coloring Page</a:t>
            </a:r>
          </a:p>
        </p:txBody>
      </p:sp>
      <p:sp>
        <p:nvSpPr>
          <p:cNvPr id="8" name="Rectangle 7">
            <a:extLst>
              <a:ext uri="{FF2B5EF4-FFF2-40B4-BE49-F238E27FC236}">
                <a16:creationId xmlns:a16="http://schemas.microsoft.com/office/drawing/2014/main" id="{6BC575BA-557F-9D04-01E7-2343E033123E}"/>
              </a:ext>
            </a:extLst>
          </p:cNvPr>
          <p:cNvSpPr/>
          <p:nvPr/>
        </p:nvSpPr>
        <p:spPr>
          <a:xfrm>
            <a:off x="413951" y="1021629"/>
            <a:ext cx="4133335" cy="4364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3C3691-AB8D-44D2-2B25-C50B552F681A}"/>
              </a:ext>
            </a:extLst>
          </p:cNvPr>
          <p:cNvSpPr txBox="1"/>
          <p:nvPr/>
        </p:nvSpPr>
        <p:spPr>
          <a:xfrm>
            <a:off x="1003610" y="987969"/>
            <a:ext cx="7685903" cy="523220"/>
          </a:xfrm>
          <a:prstGeom prst="rect">
            <a:avLst/>
          </a:prstGeom>
          <a:noFill/>
          <a:ln>
            <a:noFill/>
          </a:ln>
        </p:spPr>
        <p:txBody>
          <a:bodyPr wrap="square">
            <a:spAutoFit/>
          </a:bodyPr>
          <a:lstStyle/>
          <a:p>
            <a:r>
              <a:rPr lang="en-US" sz="2800" dirty="0"/>
              <a:t>4th Grade  – 6th Grade</a:t>
            </a:r>
          </a:p>
        </p:txBody>
      </p:sp>
    </p:spTree>
    <p:extLst>
      <p:ext uri="{BB962C8B-B14F-4D97-AF65-F5344CB8AC3E}">
        <p14:creationId xmlns:p14="http://schemas.microsoft.com/office/powerpoint/2010/main" val="209343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B7D6ECE-3A7B-56B4-13BC-B4637377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 y="464665"/>
            <a:ext cx="8031892" cy="100563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D59193-40D2-3422-3BDD-82DE061BAF4B}"/>
              </a:ext>
            </a:extLst>
          </p:cNvPr>
          <p:cNvSpPr/>
          <p:nvPr/>
        </p:nvSpPr>
        <p:spPr>
          <a:xfrm>
            <a:off x="481915" y="9415849"/>
            <a:ext cx="7092778" cy="6425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Celebrating 250 Years 1776-2026</a:t>
            </a:r>
          </a:p>
        </p:txBody>
      </p:sp>
      <p:sp>
        <p:nvSpPr>
          <p:cNvPr id="2" name="TextBox 1">
            <a:extLst>
              <a:ext uri="{FF2B5EF4-FFF2-40B4-BE49-F238E27FC236}">
                <a16:creationId xmlns:a16="http://schemas.microsoft.com/office/drawing/2014/main" id="{8A01EBA0-1D3A-67C6-7894-5FAA3BE26379}"/>
              </a:ext>
            </a:extLst>
          </p:cNvPr>
          <p:cNvSpPr txBox="1"/>
          <p:nvPr/>
        </p:nvSpPr>
        <p:spPr>
          <a:xfrm>
            <a:off x="926719" y="197709"/>
            <a:ext cx="6647974" cy="830997"/>
          </a:xfrm>
          <a:prstGeom prst="rect">
            <a:avLst/>
          </a:prstGeom>
          <a:noFill/>
          <a:ln>
            <a:noFill/>
          </a:ln>
        </p:spPr>
        <p:txBody>
          <a:bodyPr wrap="none" rtlCol="0">
            <a:spAutoFit/>
          </a:bodyPr>
          <a:lstStyle/>
          <a:p>
            <a:r>
              <a:rPr lang="en-US" sz="4800" dirty="0">
                <a:latin typeface="Showcard Gothic" panose="04020904020102020604" pitchFamily="82" charset="0"/>
              </a:rPr>
              <a:t>Pierce County Fair	</a:t>
            </a:r>
          </a:p>
        </p:txBody>
      </p:sp>
      <p:sp>
        <p:nvSpPr>
          <p:cNvPr id="7" name="Rectangle 6">
            <a:extLst>
              <a:ext uri="{FF2B5EF4-FFF2-40B4-BE49-F238E27FC236}">
                <a16:creationId xmlns:a16="http://schemas.microsoft.com/office/drawing/2014/main" id="{0D4DBCB1-5AA1-2166-6E84-BCF6B596F35E}"/>
              </a:ext>
            </a:extLst>
          </p:cNvPr>
          <p:cNvSpPr/>
          <p:nvPr/>
        </p:nvSpPr>
        <p:spPr>
          <a:xfrm>
            <a:off x="605481" y="1285103"/>
            <a:ext cx="3459892" cy="4695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CBEC52-BA8C-3B12-842D-EBC29207C556}"/>
              </a:ext>
            </a:extLst>
          </p:cNvPr>
          <p:cNvSpPr txBox="1"/>
          <p:nvPr/>
        </p:nvSpPr>
        <p:spPr>
          <a:xfrm>
            <a:off x="605481" y="1241864"/>
            <a:ext cx="7685903" cy="523220"/>
          </a:xfrm>
          <a:prstGeom prst="rect">
            <a:avLst/>
          </a:prstGeom>
          <a:noFill/>
          <a:ln>
            <a:noFill/>
          </a:ln>
        </p:spPr>
        <p:txBody>
          <a:bodyPr wrap="square">
            <a:spAutoFit/>
          </a:bodyPr>
          <a:lstStyle/>
          <a:p>
            <a:r>
              <a:rPr lang="en-US" sz="2800" dirty="0"/>
              <a:t>7</a:t>
            </a:r>
            <a:r>
              <a:rPr lang="en-US" sz="2800" baseline="30000" dirty="0"/>
              <a:t>th</a:t>
            </a:r>
            <a:r>
              <a:rPr lang="en-US" sz="2800" dirty="0"/>
              <a:t> Grade – All Adults</a:t>
            </a:r>
          </a:p>
        </p:txBody>
      </p:sp>
    </p:spTree>
    <p:extLst>
      <p:ext uri="{BB962C8B-B14F-4D97-AF65-F5344CB8AC3E}">
        <p14:creationId xmlns:p14="http://schemas.microsoft.com/office/powerpoint/2010/main" val="180650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ACADD-8244-EFB5-D01C-E02C98154AC7}"/>
              </a:ext>
            </a:extLst>
          </p:cNvPr>
          <p:cNvSpPr txBox="1"/>
          <p:nvPr/>
        </p:nvSpPr>
        <p:spPr>
          <a:xfrm>
            <a:off x="197708" y="446990"/>
            <a:ext cx="7772400" cy="9787295"/>
          </a:xfrm>
          <a:prstGeom prst="rect">
            <a:avLst/>
          </a:prstGeom>
          <a:noFill/>
        </p:spPr>
        <p:txBody>
          <a:bodyPr wrap="square">
            <a:spAutoFit/>
          </a:bodyPr>
          <a:lstStyle/>
          <a:p>
            <a:pPr>
              <a:buNone/>
            </a:pPr>
            <a:r>
              <a:rPr lang="en-US" b="1" u="sng" dirty="0"/>
              <a:t>Pie Eating Contest – Step-by-Step Guide</a:t>
            </a:r>
          </a:p>
          <a:p>
            <a:pPr>
              <a:buNone/>
            </a:pPr>
            <a:endParaRPr lang="en-US" b="1" dirty="0"/>
          </a:p>
          <a:p>
            <a:pPr>
              <a:buNone/>
            </a:pPr>
            <a:r>
              <a:rPr lang="en-US" b="1" dirty="0"/>
              <a:t>1. Setup &amp; Equipment</a:t>
            </a:r>
          </a:p>
          <a:p>
            <a:pPr>
              <a:buNone/>
            </a:pPr>
            <a:r>
              <a:rPr lang="en-US" b="1" dirty="0"/>
              <a:t>Contest Area:</a:t>
            </a:r>
            <a:endParaRPr lang="en-US" dirty="0"/>
          </a:p>
          <a:p>
            <a:pPr lvl="1">
              <a:buFont typeface="Arial" panose="020B0604020202020204" pitchFamily="34" charset="0"/>
              <a:buChar char="•"/>
            </a:pPr>
            <a:r>
              <a:rPr lang="en-US" dirty="0"/>
              <a:t>2 tables for contestants </a:t>
            </a:r>
          </a:p>
          <a:p>
            <a:pPr lvl="1">
              <a:buFont typeface="Arial" panose="020B0604020202020204" pitchFamily="34" charset="0"/>
              <a:buChar char="•"/>
            </a:pPr>
            <a:r>
              <a:rPr lang="en-US" dirty="0"/>
              <a:t>Disposable tablecloths (for easy cleanup) </a:t>
            </a:r>
          </a:p>
          <a:p>
            <a:pPr lvl="1">
              <a:buFont typeface="Arial" panose="020B0604020202020204" pitchFamily="34" charset="0"/>
              <a:buChar char="•"/>
            </a:pPr>
            <a:r>
              <a:rPr lang="en-US" dirty="0"/>
              <a:t>If using a trailer or stage: lay down a tarp underneath </a:t>
            </a:r>
          </a:p>
          <a:p>
            <a:pPr lvl="1">
              <a:buFont typeface="Arial" panose="020B0604020202020204" pitchFamily="34" charset="0"/>
              <a:buChar char="•"/>
            </a:pPr>
            <a:r>
              <a:rPr lang="en-US" dirty="0"/>
              <a:t>Bleachers or seating area for the audience </a:t>
            </a:r>
          </a:p>
          <a:p>
            <a:pPr lvl="1">
              <a:buFont typeface="Arial" panose="020B0604020202020204" pitchFamily="34" charset="0"/>
              <a:buChar char="•"/>
            </a:pPr>
            <a:r>
              <a:rPr lang="en-US" dirty="0"/>
              <a:t>Additional garbage containers placed around the contest area and audience seating </a:t>
            </a:r>
          </a:p>
          <a:p>
            <a:endParaRPr lang="en-US" dirty="0"/>
          </a:p>
          <a:p>
            <a:pPr>
              <a:buNone/>
            </a:pPr>
            <a:r>
              <a:rPr lang="en-US" b="1" dirty="0"/>
              <a:t>Food &amp; Supplies:</a:t>
            </a:r>
            <a:endParaRPr lang="en-US" dirty="0"/>
          </a:p>
          <a:p>
            <a:pPr lvl="1">
              <a:buFont typeface="Arial" panose="020B0604020202020204" pitchFamily="34" charset="0"/>
              <a:buChar char="•"/>
            </a:pPr>
            <a:r>
              <a:rPr lang="en-US" dirty="0"/>
              <a:t>    18 frozen cream pies </a:t>
            </a:r>
          </a:p>
          <a:p>
            <a:pPr marL="742950" lvl="1" indent="-285750">
              <a:buFont typeface="Arial" panose="020B0604020202020204" pitchFamily="34" charset="0"/>
              <a:buChar char="•"/>
            </a:pPr>
            <a:r>
              <a:rPr lang="en-US" dirty="0"/>
              <a:t>Remove from freezer </a:t>
            </a:r>
            <a:r>
              <a:rPr lang="en-US" b="1" dirty="0"/>
              <a:t>3–4 hours before the event</a:t>
            </a:r>
            <a:r>
              <a:rPr lang="en-US" dirty="0"/>
              <a:t> </a:t>
            </a:r>
          </a:p>
          <a:p>
            <a:pPr marL="742950" lvl="1" indent="-285750">
              <a:buFont typeface="Arial" panose="020B0604020202020204" pitchFamily="34" charset="0"/>
              <a:buChar char="•"/>
            </a:pPr>
            <a:r>
              <a:rPr lang="en-US" dirty="0"/>
              <a:t>Keep out of direct sunlight </a:t>
            </a:r>
          </a:p>
          <a:p>
            <a:pPr marL="742950" lvl="1" indent="-285750">
              <a:buFont typeface="Arial" panose="020B0604020202020204" pitchFamily="34" charset="0"/>
              <a:buChar char="•"/>
            </a:pPr>
            <a:endParaRPr lang="en-US" dirty="0"/>
          </a:p>
          <a:p>
            <a:pPr>
              <a:buNone/>
            </a:pPr>
            <a:r>
              <a:rPr lang="en-US" b="1" dirty="0"/>
              <a:t>Weighing Station:</a:t>
            </a:r>
            <a:endParaRPr lang="en-US" dirty="0"/>
          </a:p>
          <a:p>
            <a:pPr lvl="1">
              <a:buFont typeface="Arial" panose="020B0604020202020204" pitchFamily="34" charset="0"/>
              <a:buChar char="•"/>
            </a:pPr>
            <a:r>
              <a:rPr lang="en-US" dirty="0"/>
              <a:t>1 scale </a:t>
            </a:r>
          </a:p>
          <a:p>
            <a:pPr lvl="1">
              <a:buFont typeface="Arial" panose="020B0604020202020204" pitchFamily="34" charset="0"/>
              <a:buChar char="•"/>
            </a:pPr>
            <a:r>
              <a:rPr lang="en-US" dirty="0"/>
              <a:t>2 tables (for weighing and storing pies) </a:t>
            </a:r>
          </a:p>
          <a:p>
            <a:pPr lvl="1">
              <a:buFont typeface="Arial" panose="020B0604020202020204" pitchFamily="34" charset="0"/>
              <a:buChar char="•"/>
            </a:pPr>
            <a:r>
              <a:rPr lang="en-US" dirty="0"/>
              <a:t>Location: set up </a:t>
            </a:r>
            <a:r>
              <a:rPr lang="en-US" b="1" dirty="0"/>
              <a:t>behind contestants</a:t>
            </a:r>
            <a:r>
              <a:rPr lang="en-US" dirty="0"/>
              <a:t> </a:t>
            </a:r>
          </a:p>
          <a:p>
            <a:pPr lvl="1">
              <a:buFont typeface="Arial" panose="020B0604020202020204" pitchFamily="34" charset="0"/>
              <a:buChar char="•"/>
            </a:pPr>
            <a:endParaRPr lang="en-US" dirty="0"/>
          </a:p>
          <a:p>
            <a:pPr>
              <a:buNone/>
            </a:pPr>
            <a:r>
              <a:rPr lang="en-US" b="1" dirty="0"/>
              <a:t>Event Supplies:</a:t>
            </a:r>
            <a:endParaRPr lang="en-US" dirty="0"/>
          </a:p>
          <a:p>
            <a:pPr lvl="1">
              <a:buFont typeface="Arial" panose="020B0604020202020204" pitchFamily="34" charset="0"/>
              <a:buChar char="•"/>
            </a:pPr>
            <a:r>
              <a:rPr lang="en-US" dirty="0"/>
              <a:t>Stopwatch or timer </a:t>
            </a:r>
          </a:p>
          <a:p>
            <a:pPr lvl="1">
              <a:buFont typeface="Arial" panose="020B0604020202020204" pitchFamily="34" charset="0"/>
              <a:buChar char="•"/>
            </a:pPr>
            <a:r>
              <a:rPr lang="en-US" dirty="0"/>
              <a:t>Score sheets </a:t>
            </a:r>
          </a:p>
          <a:p>
            <a:pPr lvl="1">
              <a:buFont typeface="Arial" panose="020B0604020202020204" pitchFamily="34" charset="0"/>
              <a:buChar char="•"/>
            </a:pPr>
            <a:r>
              <a:rPr lang="en-US" dirty="0"/>
              <a:t>2 rolls of paper towels </a:t>
            </a:r>
          </a:p>
          <a:p>
            <a:pPr lvl="1">
              <a:buFont typeface="Arial" panose="020B0604020202020204" pitchFamily="34" charset="0"/>
              <a:buChar char="•"/>
            </a:pPr>
            <a:r>
              <a:rPr lang="en-US" dirty="0"/>
              <a:t>PA system (for announcements) </a:t>
            </a:r>
          </a:p>
          <a:p>
            <a:pPr lvl="1">
              <a:buFont typeface="Arial" panose="020B0604020202020204" pitchFamily="34" charset="0"/>
              <a:buChar char="•"/>
            </a:pPr>
            <a:r>
              <a:rPr lang="en-US" dirty="0"/>
              <a:t>Access to water (for contestant cleanup) </a:t>
            </a:r>
          </a:p>
          <a:p>
            <a:pPr lvl="1">
              <a:buFont typeface="Arial" panose="020B0604020202020204" pitchFamily="34" charset="0"/>
              <a:buChar char="•"/>
            </a:pPr>
            <a:r>
              <a:rPr lang="en-US" dirty="0"/>
              <a:t>Garbage containers at prep/weighing station </a:t>
            </a:r>
          </a:p>
          <a:p>
            <a:pPr>
              <a:buNone/>
            </a:pPr>
            <a:r>
              <a:rPr lang="en-US" b="1" dirty="0"/>
              <a:t>Prizes:</a:t>
            </a:r>
            <a:endParaRPr lang="en-US" dirty="0"/>
          </a:p>
          <a:p>
            <a:pPr lvl="1">
              <a:buFont typeface="Arial" panose="020B0604020202020204" pitchFamily="34" charset="0"/>
              <a:buChar char="•"/>
            </a:pPr>
            <a:r>
              <a:rPr lang="en-US" dirty="0"/>
              <a:t>Gift cards (local businesses work well) </a:t>
            </a:r>
          </a:p>
          <a:p>
            <a:pPr lvl="1">
              <a:buFont typeface="Arial" panose="020B0604020202020204" pitchFamily="34" charset="0"/>
              <a:buChar char="•"/>
            </a:pPr>
            <a:endParaRPr lang="en-US" dirty="0"/>
          </a:p>
          <a:p>
            <a:pPr>
              <a:buNone/>
            </a:pPr>
            <a:r>
              <a:rPr lang="en-US" b="1" dirty="0"/>
              <a:t>Staff Needed:</a:t>
            </a:r>
            <a:endParaRPr lang="en-US" dirty="0"/>
          </a:p>
          <a:p>
            <a:pPr lvl="1">
              <a:buFont typeface="Arial" panose="020B0604020202020204" pitchFamily="34" charset="0"/>
              <a:buChar char="•"/>
            </a:pPr>
            <a:r>
              <a:rPr lang="en-US" dirty="0"/>
              <a:t>At least </a:t>
            </a:r>
            <a:r>
              <a:rPr lang="en-US" b="1" dirty="0"/>
              <a:t>7 helpers</a:t>
            </a:r>
            <a:r>
              <a:rPr lang="en-US" dirty="0"/>
              <a:t> to run the event smoothly </a:t>
            </a:r>
          </a:p>
          <a:p>
            <a:pPr>
              <a:buNone/>
            </a:pPr>
            <a:br>
              <a:rPr lang="en-US" dirty="0"/>
            </a:br>
            <a:endParaRPr lang="en-US" dirty="0"/>
          </a:p>
        </p:txBody>
      </p:sp>
    </p:spTree>
    <p:extLst>
      <p:ext uri="{BB962C8B-B14F-4D97-AF65-F5344CB8AC3E}">
        <p14:creationId xmlns:p14="http://schemas.microsoft.com/office/powerpoint/2010/main" val="111126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00E2-5BA3-7B39-BD86-889CA59E48A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56BD105-9F12-5A0A-6C5F-EBE787541C08}"/>
              </a:ext>
            </a:extLst>
          </p:cNvPr>
          <p:cNvSpPr txBox="1"/>
          <p:nvPr/>
        </p:nvSpPr>
        <p:spPr>
          <a:xfrm>
            <a:off x="210065" y="-110936"/>
            <a:ext cx="7772400" cy="8125301"/>
          </a:xfrm>
          <a:prstGeom prst="rect">
            <a:avLst/>
          </a:prstGeom>
          <a:noFill/>
        </p:spPr>
        <p:txBody>
          <a:bodyPr wrap="square">
            <a:spAutoFit/>
          </a:bodyPr>
          <a:lstStyle/>
          <a:p>
            <a:pPr>
              <a:buNone/>
            </a:pPr>
            <a:br>
              <a:rPr lang="en-US" dirty="0"/>
            </a:br>
            <a:endParaRPr lang="en-US" dirty="0"/>
          </a:p>
          <a:p>
            <a:pPr>
              <a:buNone/>
            </a:pPr>
            <a:r>
              <a:rPr lang="en-US" b="1" dirty="0"/>
              <a:t>2. Contest Setup</a:t>
            </a:r>
          </a:p>
          <a:p>
            <a:pPr>
              <a:buFont typeface="+mj-lt"/>
              <a:buAutoNum type="arabicPeriod"/>
            </a:pPr>
            <a:r>
              <a:rPr lang="en-US" dirty="0"/>
              <a:t>Prepare contestant tables with pies placed evenly. </a:t>
            </a:r>
          </a:p>
          <a:p>
            <a:pPr>
              <a:buFont typeface="+mj-lt"/>
              <a:buAutoNum type="arabicPeriod"/>
            </a:pPr>
            <a:r>
              <a:rPr lang="en-US" dirty="0"/>
              <a:t>Set up weighing station behind contestants. </a:t>
            </a:r>
          </a:p>
          <a:p>
            <a:pPr>
              <a:buFont typeface="+mj-lt"/>
              <a:buAutoNum type="arabicPeriod"/>
            </a:pPr>
            <a:r>
              <a:rPr lang="en-US" dirty="0"/>
              <a:t>Place </a:t>
            </a:r>
            <a:r>
              <a:rPr lang="en-US" b="1" dirty="0"/>
              <a:t>garbage containers at each key location</a:t>
            </a:r>
            <a:r>
              <a:rPr lang="en-US" dirty="0"/>
              <a:t>: </a:t>
            </a:r>
          </a:p>
          <a:p>
            <a:pPr marL="742950" lvl="1" indent="-285750">
              <a:buFont typeface="+mj-lt"/>
              <a:buAutoNum type="arabicPeriod"/>
            </a:pPr>
            <a:r>
              <a:rPr lang="en-US" dirty="0"/>
              <a:t>Near contestant tables </a:t>
            </a:r>
          </a:p>
          <a:p>
            <a:pPr marL="742950" lvl="1" indent="-285750">
              <a:buFont typeface="+mj-lt"/>
              <a:buAutoNum type="arabicPeriod"/>
            </a:pPr>
            <a:r>
              <a:rPr lang="en-US" dirty="0"/>
              <a:t>At weighing station </a:t>
            </a:r>
          </a:p>
          <a:p>
            <a:pPr marL="742950" lvl="1" indent="-285750">
              <a:buFont typeface="+mj-lt"/>
              <a:buAutoNum type="arabicPeriod"/>
            </a:pPr>
            <a:r>
              <a:rPr lang="en-US" dirty="0"/>
              <a:t>Near audience area </a:t>
            </a:r>
          </a:p>
          <a:p>
            <a:pPr>
              <a:buFont typeface="+mj-lt"/>
              <a:buAutoNum type="arabicPeriod"/>
            </a:pPr>
            <a:r>
              <a:rPr lang="en-US" dirty="0"/>
              <a:t>Ensure pies are weighed </a:t>
            </a:r>
            <a:r>
              <a:rPr lang="en-US" b="1" dirty="0"/>
              <a:t>before the contest begins</a:t>
            </a:r>
            <a:r>
              <a:rPr lang="en-US" dirty="0"/>
              <a:t>. </a:t>
            </a:r>
          </a:p>
          <a:p>
            <a:pPr>
              <a:buFont typeface="+mj-lt"/>
              <a:buAutoNum type="arabicPeriod"/>
            </a:pPr>
            <a:r>
              <a:rPr lang="en-US" dirty="0"/>
              <a:t>Brief contestants and audience on rules. </a:t>
            </a:r>
          </a:p>
          <a:p>
            <a:pPr>
              <a:buFont typeface="+mj-lt"/>
              <a:buAutoNum type="arabicPeriod"/>
            </a:pPr>
            <a:r>
              <a:rPr lang="en-US" dirty="0"/>
              <a:t>Assign roles to helpers (timer, announcer, weigh-in staff, cleanup, etc.).</a:t>
            </a:r>
          </a:p>
          <a:p>
            <a:endParaRPr lang="en-US" dirty="0"/>
          </a:p>
          <a:p>
            <a:endParaRPr lang="en-US" dirty="0"/>
          </a:p>
          <a:p>
            <a:pPr>
              <a:buNone/>
            </a:pPr>
            <a:r>
              <a:rPr lang="en-US" b="1" dirty="0"/>
              <a:t>3. Rules</a:t>
            </a:r>
          </a:p>
          <a:p>
            <a:pPr>
              <a:buFont typeface="+mj-lt"/>
              <a:buAutoNum type="arabicPeriod"/>
            </a:pPr>
            <a:r>
              <a:rPr lang="en-US" dirty="0"/>
              <a:t>Weigh each pie (with container) before the contest starts. </a:t>
            </a:r>
          </a:p>
          <a:p>
            <a:pPr>
              <a:buFont typeface="+mj-lt"/>
              <a:buAutoNum type="arabicPeriod"/>
            </a:pPr>
            <a:r>
              <a:rPr lang="en-US" dirty="0"/>
              <a:t>Contestants must </a:t>
            </a:r>
            <a:r>
              <a:rPr lang="en-US" b="1" dirty="0"/>
              <a:t>stand with hands behind their back</a:t>
            </a:r>
            <a:r>
              <a:rPr lang="en-US" dirty="0"/>
              <a:t> at all times. </a:t>
            </a:r>
          </a:p>
          <a:p>
            <a:pPr>
              <a:buFont typeface="+mj-lt"/>
              <a:buAutoNum type="arabicPeriod"/>
            </a:pPr>
            <a:r>
              <a:rPr lang="en-US" dirty="0"/>
              <a:t>Each contestant gets </a:t>
            </a:r>
            <a:r>
              <a:rPr lang="en-US" b="1" dirty="0"/>
              <a:t>2 minutes</a:t>
            </a:r>
            <a:r>
              <a:rPr lang="en-US" dirty="0"/>
              <a:t> to eat their pie using only their face. </a:t>
            </a:r>
          </a:p>
          <a:p>
            <a:pPr>
              <a:buFont typeface="+mj-lt"/>
              <a:buAutoNum type="arabicPeriod"/>
            </a:pPr>
            <a:r>
              <a:rPr lang="en-US" dirty="0"/>
              <a:t>After time is up, pies are re-weighed. </a:t>
            </a:r>
          </a:p>
          <a:p>
            <a:pPr>
              <a:buFont typeface="+mj-lt"/>
              <a:buAutoNum type="arabicPeriod"/>
            </a:pPr>
            <a:r>
              <a:rPr lang="en-US" dirty="0"/>
              <a:t>Winner = least amount of pie weight remaining. </a:t>
            </a:r>
          </a:p>
          <a:p>
            <a:pPr>
              <a:buNone/>
            </a:pPr>
            <a:br>
              <a:rPr lang="en-US" dirty="0"/>
            </a:br>
            <a:endParaRPr lang="en-US" dirty="0"/>
          </a:p>
          <a:p>
            <a:pPr>
              <a:buNone/>
            </a:pPr>
            <a:r>
              <a:rPr lang="en-US" b="1" dirty="0"/>
              <a:t>4. Competition Format</a:t>
            </a:r>
          </a:p>
          <a:p>
            <a:pPr>
              <a:buFont typeface="Arial" panose="020B0604020202020204" pitchFamily="34" charset="0"/>
              <a:buChar char="•"/>
            </a:pPr>
            <a:r>
              <a:rPr lang="en-US" dirty="0"/>
              <a:t>Run contestants in </a:t>
            </a:r>
            <a:r>
              <a:rPr lang="en-US" b="1" dirty="0"/>
              <a:t>rounds</a:t>
            </a:r>
            <a:r>
              <a:rPr lang="en-US" dirty="0"/>
              <a:t>, depending on turnout and schedule </a:t>
            </a:r>
          </a:p>
          <a:p>
            <a:pPr>
              <a:buFont typeface="Arial" panose="020B0604020202020204" pitchFamily="34" charset="0"/>
              <a:buChar char="•"/>
            </a:pPr>
            <a:r>
              <a:rPr lang="en-US" dirty="0"/>
              <a:t>You can group by </a:t>
            </a:r>
            <a:r>
              <a:rPr lang="en-US" b="1" dirty="0"/>
              <a:t>age categories</a:t>
            </a:r>
            <a:r>
              <a:rPr lang="en-US" dirty="0"/>
              <a:t> (determined after all contestants compete) </a:t>
            </a:r>
          </a:p>
          <a:p>
            <a:pPr>
              <a:buFont typeface="Arial" panose="020B0604020202020204" pitchFamily="34" charset="0"/>
              <a:buChar char="•"/>
            </a:pPr>
            <a:r>
              <a:rPr lang="en-US" dirty="0"/>
              <a:t>Multiple rounds can be held if time allows </a:t>
            </a:r>
          </a:p>
          <a:p>
            <a:r>
              <a:rPr lang="en-US" dirty="0"/>
              <a:t> </a:t>
            </a:r>
          </a:p>
          <a:p>
            <a:pPr>
              <a:buNone/>
            </a:pPr>
            <a:br>
              <a:rPr lang="en-US" dirty="0"/>
            </a:br>
            <a:endParaRPr lang="en-US" dirty="0"/>
          </a:p>
        </p:txBody>
      </p:sp>
    </p:spTree>
    <p:extLst>
      <p:ext uri="{BB962C8B-B14F-4D97-AF65-F5344CB8AC3E}">
        <p14:creationId xmlns:p14="http://schemas.microsoft.com/office/powerpoint/2010/main" val="351077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429B6-EA7E-84F4-9C11-B2E81C90B8C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2A019B7-BBEE-5774-A718-7918D09CF1A0}"/>
              </a:ext>
            </a:extLst>
          </p:cNvPr>
          <p:cNvSpPr txBox="1"/>
          <p:nvPr/>
        </p:nvSpPr>
        <p:spPr>
          <a:xfrm>
            <a:off x="0" y="-195562"/>
            <a:ext cx="7772400" cy="5355312"/>
          </a:xfrm>
          <a:prstGeom prst="rect">
            <a:avLst/>
          </a:prstGeom>
          <a:noFill/>
        </p:spPr>
        <p:txBody>
          <a:bodyPr wrap="square">
            <a:spAutoFit/>
          </a:bodyPr>
          <a:lstStyle/>
          <a:p>
            <a:pPr>
              <a:buNone/>
            </a:pPr>
            <a:br>
              <a:rPr lang="en-US" dirty="0"/>
            </a:br>
            <a:endParaRPr lang="en-US" dirty="0"/>
          </a:p>
          <a:p>
            <a:pPr>
              <a:buNone/>
            </a:pPr>
            <a:br>
              <a:rPr lang="en-US" dirty="0"/>
            </a:br>
            <a:endParaRPr lang="en-US" dirty="0"/>
          </a:p>
          <a:p>
            <a:pPr>
              <a:buNone/>
            </a:pPr>
            <a:r>
              <a:rPr lang="en-US" b="1" dirty="0"/>
              <a:t>5. Judging &amp; Winners</a:t>
            </a:r>
          </a:p>
          <a:p>
            <a:pPr>
              <a:buFont typeface="+mj-lt"/>
              <a:buAutoNum type="arabicPeriod"/>
            </a:pPr>
            <a:r>
              <a:rPr lang="en-US" dirty="0"/>
              <a:t>Weigh remaining pie for each contestant </a:t>
            </a:r>
          </a:p>
          <a:p>
            <a:pPr>
              <a:buFont typeface="+mj-lt"/>
              <a:buAutoNum type="arabicPeriod"/>
            </a:pPr>
            <a:r>
              <a:rPr lang="en-US" dirty="0"/>
              <a:t>Record results on score sheet </a:t>
            </a:r>
          </a:p>
          <a:p>
            <a:pPr>
              <a:buFont typeface="+mj-lt"/>
              <a:buAutoNum type="arabicPeriod"/>
            </a:pPr>
            <a:r>
              <a:rPr lang="en-US" dirty="0"/>
              <a:t>Compare weights to determine winners </a:t>
            </a:r>
          </a:p>
          <a:p>
            <a:pPr>
              <a:buFont typeface="+mj-lt"/>
              <a:buAutoNum type="arabicPeriod"/>
            </a:pPr>
            <a:r>
              <a:rPr lang="en-US" dirty="0"/>
              <a:t>Announce winners by category (if applicable) </a:t>
            </a:r>
          </a:p>
          <a:p>
            <a:pPr>
              <a:buFont typeface="+mj-lt"/>
              <a:buAutoNum type="arabicPeriod"/>
            </a:pPr>
            <a:r>
              <a:rPr lang="en-US" dirty="0"/>
              <a:t>Award prizes </a:t>
            </a:r>
          </a:p>
          <a:p>
            <a:pPr>
              <a:buNone/>
            </a:pPr>
            <a:br>
              <a:rPr lang="en-US" dirty="0"/>
            </a:br>
            <a:endParaRPr lang="en-US" dirty="0"/>
          </a:p>
          <a:p>
            <a:pPr>
              <a:buNone/>
            </a:pPr>
            <a:r>
              <a:rPr lang="en-US" b="1" dirty="0"/>
              <a:t>6. Cleanup</a:t>
            </a:r>
          </a:p>
          <a:p>
            <a:pPr>
              <a:buFont typeface="Arial" panose="020B0604020202020204" pitchFamily="34" charset="0"/>
              <a:buChar char="•"/>
            </a:pPr>
            <a:r>
              <a:rPr lang="en-US" dirty="0"/>
              <a:t>Provide paper towels and access to water for contestants </a:t>
            </a:r>
          </a:p>
          <a:p>
            <a:pPr>
              <a:buFont typeface="Arial" panose="020B0604020202020204" pitchFamily="34" charset="0"/>
              <a:buChar char="•"/>
            </a:pPr>
            <a:r>
              <a:rPr lang="en-US" dirty="0"/>
              <a:t>Use multiple garbage containers for quick disposal of pies, plates, and towels </a:t>
            </a:r>
          </a:p>
          <a:p>
            <a:pPr>
              <a:buFont typeface="Arial" panose="020B0604020202020204" pitchFamily="34" charset="0"/>
              <a:buChar char="•"/>
            </a:pPr>
            <a:r>
              <a:rPr lang="en-US" dirty="0"/>
              <a:t>Replace liners as needed during the event </a:t>
            </a:r>
          </a:p>
          <a:p>
            <a:pPr>
              <a:buFont typeface="Arial" panose="020B0604020202020204" pitchFamily="34" charset="0"/>
              <a:buChar char="•"/>
            </a:pPr>
            <a:r>
              <a:rPr lang="en-US" dirty="0"/>
              <a:t>Dispose of tablecloths and tarp debris </a:t>
            </a:r>
          </a:p>
          <a:p>
            <a:pPr>
              <a:buFont typeface="Arial" panose="020B0604020202020204" pitchFamily="34" charset="0"/>
              <a:buChar char="•"/>
            </a:pPr>
            <a:r>
              <a:rPr lang="en-US" dirty="0"/>
              <a:t>Clear weighing and staging areas</a:t>
            </a:r>
          </a:p>
        </p:txBody>
      </p:sp>
    </p:spTree>
    <p:extLst>
      <p:ext uri="{BB962C8B-B14F-4D97-AF65-F5344CB8AC3E}">
        <p14:creationId xmlns:p14="http://schemas.microsoft.com/office/powerpoint/2010/main" val="2044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AD6088-EA50-BCEA-2F94-8942DDC81564}"/>
              </a:ext>
            </a:extLst>
          </p:cNvPr>
          <p:cNvSpPr txBox="1"/>
          <p:nvPr/>
        </p:nvSpPr>
        <p:spPr>
          <a:xfrm>
            <a:off x="247135" y="290982"/>
            <a:ext cx="7525265" cy="8309967"/>
          </a:xfrm>
          <a:prstGeom prst="rect">
            <a:avLst/>
          </a:prstGeom>
          <a:noFill/>
        </p:spPr>
        <p:txBody>
          <a:bodyPr wrap="square">
            <a:spAutoFit/>
          </a:bodyPr>
          <a:lstStyle/>
          <a:p>
            <a:pPr>
              <a:buNone/>
            </a:pPr>
            <a:r>
              <a:rPr lang="en-US" sz="2400" b="1" u="sng" dirty="0"/>
              <a:t>Watermelon Eating Contest Guide</a:t>
            </a:r>
          </a:p>
          <a:p>
            <a:pPr>
              <a:buNone/>
            </a:pPr>
            <a:endParaRPr lang="en-US" dirty="0"/>
          </a:p>
          <a:p>
            <a:pPr>
              <a:buNone/>
            </a:pPr>
            <a:r>
              <a:rPr lang="en-US" sz="2400" b="1" dirty="0"/>
              <a:t>Supplies Needed (for ~30 watermelons):</a:t>
            </a:r>
            <a:endParaRPr lang="en-US" sz="2400" dirty="0"/>
          </a:p>
          <a:p>
            <a:pPr>
              <a:buFont typeface="Arial" panose="020B0604020202020204" pitchFamily="34" charset="0"/>
              <a:buChar char="•"/>
            </a:pPr>
            <a:r>
              <a:rPr lang="en-US" sz="2400" dirty="0"/>
              <a:t>30 watermelons</a:t>
            </a:r>
          </a:p>
          <a:p>
            <a:pPr>
              <a:buFont typeface="Arial" panose="020B0604020202020204" pitchFamily="34" charset="0"/>
              <a:buChar char="•"/>
            </a:pPr>
            <a:r>
              <a:rPr lang="en-US" sz="2400" dirty="0"/>
              <a:t>100 gallon-size baggies</a:t>
            </a:r>
          </a:p>
          <a:p>
            <a:pPr>
              <a:buFont typeface="Arial" panose="020B0604020202020204" pitchFamily="34" charset="0"/>
              <a:buChar char="•"/>
            </a:pPr>
            <a:r>
              <a:rPr lang="en-US" sz="2400" dirty="0"/>
              <a:t>6 coolers</a:t>
            </a:r>
          </a:p>
          <a:p>
            <a:pPr>
              <a:buFont typeface="Arial" panose="020B0604020202020204" pitchFamily="34" charset="0"/>
              <a:buChar char="•"/>
            </a:pPr>
            <a:r>
              <a:rPr lang="en-US" sz="2400" dirty="0"/>
              <a:t>Trailer or stage (optional)</a:t>
            </a:r>
          </a:p>
          <a:p>
            <a:pPr>
              <a:buFont typeface="Arial" panose="020B0604020202020204" pitchFamily="34" charset="0"/>
              <a:buChar char="•"/>
            </a:pPr>
            <a:r>
              <a:rPr lang="en-US" sz="2400" dirty="0"/>
              <a:t>Plastic sheeting or tarp (for easy cleanup)</a:t>
            </a:r>
          </a:p>
          <a:p>
            <a:pPr>
              <a:buFont typeface="Arial" panose="020B0604020202020204" pitchFamily="34" charset="0"/>
              <a:buChar char="•"/>
            </a:pPr>
            <a:r>
              <a:rPr lang="en-US" sz="2400" dirty="0"/>
              <a:t>2 tables for contestants</a:t>
            </a:r>
          </a:p>
          <a:p>
            <a:pPr>
              <a:buFont typeface="Arial" panose="020B0604020202020204" pitchFamily="34" charset="0"/>
              <a:buChar char="•"/>
            </a:pPr>
            <a:r>
              <a:rPr lang="en-US" sz="2400" dirty="0"/>
              <a:t>2 tables behind contestants (for staging food)</a:t>
            </a:r>
          </a:p>
          <a:p>
            <a:pPr>
              <a:buFont typeface="Arial" panose="020B0604020202020204" pitchFamily="34" charset="0"/>
              <a:buChar char="•"/>
            </a:pPr>
            <a:r>
              <a:rPr lang="en-US" sz="2400" dirty="0"/>
              <a:t>Disposable table covers (for contestant tables)</a:t>
            </a:r>
          </a:p>
          <a:p>
            <a:pPr>
              <a:buFont typeface="Arial" panose="020B0604020202020204" pitchFamily="34" charset="0"/>
              <a:buChar char="•"/>
            </a:pPr>
            <a:r>
              <a:rPr lang="en-US" sz="2400" dirty="0"/>
              <a:t>Bungee cords or tarp straps (to secure table covers)</a:t>
            </a:r>
          </a:p>
          <a:p>
            <a:pPr>
              <a:buFont typeface="Arial" panose="020B0604020202020204" pitchFamily="34" charset="0"/>
              <a:buChar char="•"/>
            </a:pPr>
            <a:r>
              <a:rPr lang="en-US" sz="2400" dirty="0"/>
              <a:t>Styrofoam plates</a:t>
            </a:r>
          </a:p>
          <a:p>
            <a:pPr>
              <a:buFont typeface="Arial" panose="020B0604020202020204" pitchFamily="34" charset="0"/>
              <a:buChar char="•"/>
            </a:pPr>
            <a:r>
              <a:rPr lang="en-US" sz="2400" dirty="0"/>
              <a:t>Scale (for weighing leftovers)</a:t>
            </a:r>
          </a:p>
          <a:p>
            <a:pPr>
              <a:buFont typeface="Arial" panose="020B0604020202020204" pitchFamily="34" charset="0"/>
              <a:buChar char="•"/>
            </a:pPr>
            <a:r>
              <a:rPr lang="en-US" sz="2400" dirty="0"/>
              <a:t>Stopwatch or timer</a:t>
            </a:r>
          </a:p>
          <a:p>
            <a:pPr>
              <a:buFont typeface="Arial" panose="020B0604020202020204" pitchFamily="34" charset="0"/>
              <a:buChar char="•"/>
            </a:pPr>
            <a:r>
              <a:rPr lang="en-US" sz="2400" dirty="0"/>
              <a:t>2 rolls of paper towels</a:t>
            </a:r>
          </a:p>
          <a:p>
            <a:pPr>
              <a:buFont typeface="Arial" panose="020B0604020202020204" pitchFamily="34" charset="0"/>
              <a:buChar char="•"/>
            </a:pPr>
            <a:r>
              <a:rPr lang="en-US" sz="2400" dirty="0"/>
              <a:t>Extra garbage containers</a:t>
            </a:r>
          </a:p>
          <a:p>
            <a:pPr>
              <a:buFont typeface="Arial" panose="020B0604020202020204" pitchFamily="34" charset="0"/>
              <a:buChar char="•"/>
            </a:pPr>
            <a:r>
              <a:rPr lang="en-US" sz="2400" dirty="0"/>
              <a:t>Water source nearby (for washing hands, faces, and cleanup)</a:t>
            </a:r>
          </a:p>
          <a:p>
            <a:pPr>
              <a:buFont typeface="Arial" panose="020B0604020202020204" pitchFamily="34" charset="0"/>
              <a:buChar char="•"/>
            </a:pPr>
            <a:r>
              <a:rPr lang="en-US" sz="2400" dirty="0"/>
              <a:t>Registration sheets and pens</a:t>
            </a:r>
          </a:p>
          <a:p>
            <a:pPr>
              <a:buFont typeface="Arial" panose="020B0604020202020204" pitchFamily="34" charset="0"/>
              <a:buChar char="•"/>
            </a:pPr>
            <a:r>
              <a:rPr lang="en-US" sz="2400" dirty="0"/>
              <a:t>Prizes (gift certificates ~$5, candy, toys, etc.)</a:t>
            </a:r>
          </a:p>
          <a:p>
            <a:pPr>
              <a:buNone/>
            </a:pPr>
            <a:br>
              <a:rPr lang="en-US" dirty="0"/>
            </a:br>
            <a:endParaRPr lang="en-US" dirty="0"/>
          </a:p>
        </p:txBody>
      </p:sp>
    </p:spTree>
    <p:extLst>
      <p:ext uri="{BB962C8B-B14F-4D97-AF65-F5344CB8AC3E}">
        <p14:creationId xmlns:p14="http://schemas.microsoft.com/office/powerpoint/2010/main" val="330969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7A73-2145-A519-2CC7-27A52CC3973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FE39E44-2809-F330-DBB3-9C88F79713C8}"/>
              </a:ext>
            </a:extLst>
          </p:cNvPr>
          <p:cNvSpPr txBox="1"/>
          <p:nvPr/>
        </p:nvSpPr>
        <p:spPr>
          <a:xfrm>
            <a:off x="333633" y="-450424"/>
            <a:ext cx="7525265" cy="10125849"/>
          </a:xfrm>
          <a:prstGeom prst="rect">
            <a:avLst/>
          </a:prstGeom>
          <a:noFill/>
        </p:spPr>
        <p:txBody>
          <a:bodyPr wrap="square">
            <a:spAutoFit/>
          </a:bodyPr>
          <a:lstStyle/>
          <a:p>
            <a:pPr>
              <a:buNone/>
            </a:pPr>
            <a:br>
              <a:rPr lang="en-US" dirty="0"/>
            </a:br>
            <a:endParaRPr lang="en-US" dirty="0"/>
          </a:p>
          <a:p>
            <a:pPr>
              <a:buNone/>
            </a:pPr>
            <a:r>
              <a:rPr lang="en-US" sz="2000" b="1" dirty="0"/>
              <a:t>Volunteers</a:t>
            </a:r>
          </a:p>
          <a:p>
            <a:pPr>
              <a:buNone/>
            </a:pPr>
            <a:r>
              <a:rPr lang="en-US" sz="2000" dirty="0"/>
              <a:t>Plan for </a:t>
            </a:r>
            <a:r>
              <a:rPr lang="en-US" sz="2000" b="1" dirty="0"/>
              <a:t>7 people</a:t>
            </a:r>
            <a:r>
              <a:rPr lang="en-US" sz="2000" dirty="0"/>
              <a:t> to run the event smoothly:</a:t>
            </a:r>
          </a:p>
          <a:p>
            <a:pPr>
              <a:buFont typeface="+mj-lt"/>
              <a:buAutoNum type="arabicPeriod"/>
            </a:pPr>
            <a:r>
              <a:rPr lang="en-US" sz="2000" dirty="0"/>
              <a:t>  Registration coordinator</a:t>
            </a:r>
          </a:p>
          <a:p>
            <a:pPr>
              <a:buFont typeface="+mj-lt"/>
              <a:buAutoNum type="arabicPeriod"/>
            </a:pPr>
            <a:r>
              <a:rPr lang="en-US" sz="2000" dirty="0"/>
              <a:t>  Timer/announcer</a:t>
            </a:r>
          </a:p>
          <a:p>
            <a:pPr>
              <a:buFont typeface="+mj-lt"/>
              <a:buAutoNum type="arabicPeriod"/>
            </a:pPr>
            <a:r>
              <a:rPr lang="en-US" sz="2000" dirty="0"/>
              <a:t>  3-4 food runners (restocking plates)</a:t>
            </a:r>
          </a:p>
          <a:p>
            <a:pPr>
              <a:buFont typeface="+mj-lt"/>
              <a:buAutoNum type="arabicPeriod"/>
            </a:pPr>
            <a:r>
              <a:rPr lang="en-US" sz="2000" dirty="0"/>
              <a:t>  1–2 weigh-in/recording assistants</a:t>
            </a:r>
          </a:p>
          <a:p>
            <a:pPr>
              <a:buNone/>
            </a:pPr>
            <a:endParaRPr lang="en-US" sz="2000" dirty="0"/>
          </a:p>
          <a:p>
            <a:pPr>
              <a:buNone/>
            </a:pPr>
            <a:r>
              <a:rPr lang="en-US" sz="2000" b="1" dirty="0"/>
              <a:t>Preparation (Day Before Event)</a:t>
            </a:r>
          </a:p>
          <a:p>
            <a:pPr>
              <a:buFont typeface="+mj-lt"/>
              <a:buAutoNum type="arabicPeriod"/>
            </a:pPr>
            <a:r>
              <a:rPr lang="en-US" sz="2000" dirty="0"/>
              <a:t>  Pick up watermelons and cut into uniform pieces</a:t>
            </a:r>
          </a:p>
          <a:p>
            <a:pPr marL="914400" lvl="1" indent="-457200">
              <a:buFont typeface="+mj-lt"/>
              <a:buAutoNum type="alphaLcParenR"/>
            </a:pPr>
            <a:r>
              <a:rPr lang="en-US" sz="2000" dirty="0"/>
              <a:t>Half-moon slices work best</a:t>
            </a:r>
          </a:p>
          <a:p>
            <a:pPr>
              <a:buFont typeface="+mj-lt"/>
              <a:buAutoNum type="arabicPeriod"/>
            </a:pPr>
            <a:r>
              <a:rPr lang="en-US" sz="2000" dirty="0"/>
              <a:t>  Place pieces in pans as you cut</a:t>
            </a:r>
          </a:p>
          <a:p>
            <a:pPr>
              <a:buFont typeface="+mj-lt"/>
              <a:buAutoNum type="arabicPeriod"/>
            </a:pPr>
            <a:r>
              <a:rPr lang="en-US" sz="2000" dirty="0"/>
              <a:t>  Weigh portions</a:t>
            </a:r>
          </a:p>
          <a:p>
            <a:pPr marL="914400" lvl="1" indent="-457200">
              <a:buFont typeface="+mj-lt"/>
              <a:buAutoNum type="alphaLcParenR"/>
            </a:pPr>
            <a:r>
              <a:rPr lang="en-US" sz="2000" dirty="0"/>
              <a:t>Place ~2 pounds of watermelon into each gallon bag</a:t>
            </a:r>
          </a:p>
          <a:p>
            <a:pPr>
              <a:buFont typeface="+mj-lt"/>
              <a:buAutoNum type="arabicPeriod"/>
            </a:pPr>
            <a:r>
              <a:rPr lang="en-US" sz="2000" dirty="0"/>
              <a:t>  Store properly</a:t>
            </a:r>
          </a:p>
          <a:p>
            <a:pPr marL="914400" lvl="1" indent="-457200">
              <a:buFont typeface="+mj-lt"/>
              <a:buAutoNum type="alphaLcParenR"/>
            </a:pPr>
            <a:r>
              <a:rPr lang="en-US" sz="2000" dirty="0"/>
              <a:t>Keep bags in coolers with frozen containers (like frozen ice cream buckets filled with water)</a:t>
            </a:r>
          </a:p>
          <a:p>
            <a:pPr>
              <a:buNone/>
            </a:pPr>
            <a:endParaRPr lang="en-US" sz="2000" dirty="0"/>
          </a:p>
          <a:p>
            <a:pPr>
              <a:buNone/>
            </a:pPr>
            <a:r>
              <a:rPr lang="en-US" sz="2000" b="1" dirty="0"/>
              <a:t>Event Day Setup</a:t>
            </a:r>
          </a:p>
          <a:p>
            <a:pPr marL="457200" indent="-457200">
              <a:buFont typeface="+mj-lt"/>
              <a:buAutoNum type="arabicPeriod"/>
            </a:pPr>
            <a:r>
              <a:rPr lang="en-US" sz="2000" dirty="0"/>
              <a:t>   Transport coolers to the event location</a:t>
            </a:r>
          </a:p>
          <a:p>
            <a:pPr marL="457200" indent="-457200">
              <a:buFont typeface="+mj-lt"/>
              <a:buAutoNum type="arabicPeriod"/>
            </a:pPr>
            <a:r>
              <a:rPr lang="en-US" sz="2000" dirty="0"/>
              <a:t>   Place pre-portioned watermelon on </a:t>
            </a:r>
            <a:r>
              <a:rPr lang="en-US" sz="2000" dirty="0" err="1"/>
              <a:t>styrofoam</a:t>
            </a:r>
            <a:r>
              <a:rPr lang="en-US" sz="2000" dirty="0"/>
              <a:t> plates</a:t>
            </a:r>
          </a:p>
          <a:p>
            <a:pPr marL="914400" lvl="1" indent="-457200">
              <a:buFont typeface="+mj-lt"/>
              <a:buAutoNum type="alphaLcPeriod"/>
            </a:pPr>
            <a:r>
              <a:rPr lang="en-US" sz="2000" dirty="0"/>
              <a:t>Store plates on tables behind contestants for easy access</a:t>
            </a:r>
          </a:p>
          <a:p>
            <a:pPr lvl="1"/>
            <a:endParaRPr lang="en-US" sz="2000" dirty="0"/>
          </a:p>
          <a:p>
            <a:r>
              <a:rPr lang="en-US" sz="2000" b="1" dirty="0"/>
              <a:t>Registration &amp; Grouping</a:t>
            </a:r>
            <a:br>
              <a:rPr lang="en-US" sz="2000" dirty="0"/>
            </a:br>
            <a:r>
              <a:rPr lang="en-US" sz="2000" dirty="0"/>
              <a:t>Divide contestants into age groups (adjust as needed):</a:t>
            </a:r>
          </a:p>
          <a:p>
            <a:pPr marL="914400" lvl="1" indent="-457200">
              <a:buFont typeface="+mj-lt"/>
              <a:buAutoNum type="alphaLcParenR"/>
            </a:pPr>
            <a:r>
              <a:rPr lang="en-US" sz="2000" dirty="0"/>
              <a:t>4 and under</a:t>
            </a:r>
          </a:p>
          <a:p>
            <a:pPr marL="914400" lvl="1" indent="-457200">
              <a:buFont typeface="+mj-lt"/>
              <a:buAutoNum type="alphaLcParenR"/>
            </a:pPr>
            <a:r>
              <a:rPr lang="en-US" sz="2000" dirty="0"/>
              <a:t>5–7</a:t>
            </a:r>
          </a:p>
          <a:p>
            <a:pPr marL="914400" lvl="1" indent="-457200">
              <a:buFont typeface="+mj-lt"/>
              <a:buAutoNum type="alphaLcParenR"/>
            </a:pPr>
            <a:r>
              <a:rPr lang="en-US" sz="2000" dirty="0"/>
              <a:t>8–10</a:t>
            </a:r>
          </a:p>
          <a:p>
            <a:pPr marL="914400" lvl="1" indent="-457200">
              <a:buFont typeface="+mj-lt"/>
              <a:buAutoNum type="alphaLcParenR"/>
            </a:pPr>
            <a:r>
              <a:rPr lang="en-US" sz="2000" dirty="0"/>
              <a:t>11–13</a:t>
            </a:r>
          </a:p>
          <a:p>
            <a:pPr marL="914400" lvl="1" indent="-457200">
              <a:buFont typeface="+mj-lt"/>
              <a:buAutoNum type="alphaLcParenR"/>
            </a:pPr>
            <a:r>
              <a:rPr lang="en-US" sz="2000" dirty="0"/>
              <a:t>14–17</a:t>
            </a:r>
          </a:p>
          <a:p>
            <a:pPr marL="914400" lvl="1" indent="-457200">
              <a:buFont typeface="+mj-lt"/>
              <a:buAutoNum type="alphaLcParenR"/>
            </a:pPr>
            <a:r>
              <a:rPr lang="en-US" sz="2000" dirty="0"/>
              <a:t>18+</a:t>
            </a:r>
          </a:p>
        </p:txBody>
      </p:sp>
    </p:spTree>
    <p:extLst>
      <p:ext uri="{BB962C8B-B14F-4D97-AF65-F5344CB8AC3E}">
        <p14:creationId xmlns:p14="http://schemas.microsoft.com/office/powerpoint/2010/main" val="289040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6622-262C-4B7F-50D3-0C0AD0564A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618ABB-FD43-0521-A6C5-DC45371BA053}"/>
              </a:ext>
            </a:extLst>
          </p:cNvPr>
          <p:cNvSpPr txBox="1"/>
          <p:nvPr/>
        </p:nvSpPr>
        <p:spPr>
          <a:xfrm>
            <a:off x="123567" y="-116792"/>
            <a:ext cx="7525265" cy="8679299"/>
          </a:xfrm>
          <a:prstGeom prst="rect">
            <a:avLst/>
          </a:prstGeom>
          <a:noFill/>
        </p:spPr>
        <p:txBody>
          <a:bodyPr wrap="square">
            <a:spAutoFit/>
          </a:bodyPr>
          <a:lstStyle/>
          <a:p>
            <a:pPr>
              <a:buNone/>
            </a:pPr>
            <a:br>
              <a:rPr lang="en-US" dirty="0"/>
            </a:br>
            <a:endParaRPr lang="en-US" dirty="0"/>
          </a:p>
          <a:p>
            <a:pPr>
              <a:buNone/>
            </a:pPr>
            <a:r>
              <a:rPr lang="en-US" b="1" dirty="0"/>
              <a:t>Contest Rules</a:t>
            </a:r>
          </a:p>
          <a:p>
            <a:pPr>
              <a:buNone/>
            </a:pPr>
            <a:endParaRPr lang="en-US" b="1" dirty="0"/>
          </a:p>
          <a:p>
            <a:pPr>
              <a:buFont typeface="+mj-lt"/>
              <a:buAutoNum type="arabicPeriod" startAt="8"/>
            </a:pPr>
            <a:r>
              <a:rPr lang="en-US" b="1" dirty="0"/>
              <a:t>Eating Time</a:t>
            </a:r>
            <a:endParaRPr lang="en-US" dirty="0"/>
          </a:p>
          <a:p>
            <a:pPr marL="742950" lvl="1" indent="-285750">
              <a:buFont typeface="+mj-lt"/>
              <a:buAutoNum type="arabicPeriod" startAt="8"/>
            </a:pPr>
            <a:r>
              <a:rPr lang="en-US" dirty="0"/>
              <a:t>Standard: </a:t>
            </a:r>
            <a:r>
              <a:rPr lang="en-US" b="1" dirty="0"/>
              <a:t>2 minutes</a:t>
            </a:r>
            <a:endParaRPr lang="en-US" dirty="0"/>
          </a:p>
          <a:p>
            <a:pPr marL="742950" lvl="1" indent="-285750">
              <a:buFont typeface="+mj-lt"/>
              <a:buAutoNum type="arabicPeriod" startAt="8"/>
            </a:pPr>
            <a:r>
              <a:rPr lang="en-US" dirty="0"/>
              <a:t>Ages 7 and under: </a:t>
            </a:r>
            <a:r>
              <a:rPr lang="en-US" b="1" dirty="0"/>
              <a:t>1 minute</a:t>
            </a:r>
            <a:r>
              <a:rPr lang="en-US" dirty="0"/>
              <a:t> with only </a:t>
            </a:r>
            <a:r>
              <a:rPr lang="en-US" b="1" dirty="0"/>
              <a:t>1 pound of watermelon</a:t>
            </a:r>
            <a:endParaRPr lang="en-US" dirty="0"/>
          </a:p>
          <a:p>
            <a:pPr>
              <a:buFont typeface="+mj-lt"/>
              <a:buAutoNum type="arabicPeriod" startAt="8"/>
            </a:pPr>
            <a:r>
              <a:rPr lang="en-US" dirty="0"/>
              <a:t>Volunteers should:</a:t>
            </a:r>
          </a:p>
          <a:p>
            <a:pPr marL="742950" lvl="1" indent="-285750">
              <a:buFont typeface="+mj-lt"/>
              <a:buAutoNum type="arabicPeriod" startAt="8"/>
            </a:pPr>
            <a:r>
              <a:rPr lang="en-US" dirty="0"/>
              <a:t>Quickly replace empty plates</a:t>
            </a:r>
          </a:p>
          <a:p>
            <a:pPr marL="742950" lvl="1" indent="-285750">
              <a:buFont typeface="+mj-lt"/>
              <a:buAutoNum type="arabicPeriod" startAt="8"/>
            </a:pPr>
            <a:r>
              <a:rPr lang="en-US" dirty="0"/>
              <a:t>Keep each contestant’s plates grouped together</a:t>
            </a:r>
          </a:p>
          <a:p>
            <a:pPr>
              <a:buFont typeface="+mj-lt"/>
              <a:buAutoNum type="arabicPeriod" startAt="8"/>
            </a:pPr>
            <a:r>
              <a:rPr lang="en-US" b="1" dirty="0"/>
              <a:t>Weighing Results</a:t>
            </a:r>
            <a:endParaRPr lang="en-US" dirty="0"/>
          </a:p>
          <a:p>
            <a:pPr marL="742950" lvl="1" indent="-285750">
              <a:buFont typeface="+mj-lt"/>
              <a:buAutoNum type="arabicPeriod" startAt="8"/>
            </a:pPr>
            <a:r>
              <a:rPr lang="en-US" dirty="0"/>
              <a:t>After time is up, collect all leftovers</a:t>
            </a:r>
          </a:p>
          <a:p>
            <a:pPr marL="742950" lvl="1" indent="-285750">
              <a:buFont typeface="+mj-lt"/>
              <a:buAutoNum type="arabicPeriod" startAt="8"/>
            </a:pPr>
            <a:r>
              <a:rPr lang="en-US" dirty="0"/>
              <a:t>Weigh remaining watermelon for each contestant</a:t>
            </a:r>
          </a:p>
          <a:p>
            <a:pPr marL="742950" lvl="1" indent="-285750">
              <a:buFont typeface="+mj-lt"/>
              <a:buAutoNum type="arabicPeriod" startAt="8"/>
            </a:pPr>
            <a:r>
              <a:rPr lang="en-US" dirty="0"/>
              <a:t>Record results carefully</a:t>
            </a:r>
          </a:p>
          <a:p>
            <a:pPr>
              <a:buFont typeface="+mj-lt"/>
              <a:buAutoNum type="arabicPeriod" startAt="8"/>
            </a:pPr>
            <a:r>
              <a:rPr lang="en-US" b="1" dirty="0"/>
              <a:t>Determining Winners</a:t>
            </a:r>
            <a:endParaRPr lang="en-US" dirty="0"/>
          </a:p>
          <a:p>
            <a:pPr>
              <a:buFont typeface="Arial" panose="020B0604020202020204" pitchFamily="34" charset="0"/>
              <a:buChar char="•"/>
            </a:pPr>
            <a:r>
              <a:rPr lang="en-US" dirty="0"/>
              <a:t>Winner = </a:t>
            </a:r>
            <a:r>
              <a:rPr lang="en-US" b="1" dirty="0"/>
              <a:t>least amount of watermelon remaining</a:t>
            </a:r>
            <a:endParaRPr lang="en-US" dirty="0"/>
          </a:p>
          <a:p>
            <a:pPr>
              <a:buFont typeface="Arial" panose="020B0604020202020204" pitchFamily="34" charset="0"/>
              <a:buChar char="•"/>
            </a:pPr>
            <a:r>
              <a:rPr lang="en-US" dirty="0"/>
              <a:t>(i.e., most eaten)</a:t>
            </a:r>
          </a:p>
          <a:p>
            <a:pPr>
              <a:buNone/>
            </a:pPr>
            <a:br>
              <a:rPr lang="en-US" dirty="0"/>
            </a:br>
            <a:endParaRPr lang="en-US" dirty="0"/>
          </a:p>
          <a:p>
            <a:pPr>
              <a:buNone/>
            </a:pPr>
            <a:r>
              <a:rPr lang="en-US" b="1" dirty="0"/>
              <a:t>Awards</a:t>
            </a:r>
          </a:p>
          <a:p>
            <a:pPr>
              <a:buFont typeface="Arial" panose="020B0604020202020204" pitchFamily="34" charset="0"/>
              <a:buChar char="•"/>
            </a:pPr>
            <a:r>
              <a:rPr lang="en-US" dirty="0"/>
              <a:t>Distribute prizes based on number of contestants</a:t>
            </a:r>
          </a:p>
          <a:p>
            <a:pPr>
              <a:buFont typeface="Arial" panose="020B0604020202020204" pitchFamily="34" charset="0"/>
              <a:buChar char="•"/>
            </a:pPr>
            <a:r>
              <a:rPr lang="en-US" dirty="0"/>
              <a:t>Simple rewards work great:</a:t>
            </a:r>
          </a:p>
          <a:p>
            <a:pPr marL="742950" lvl="1" indent="-285750">
              <a:buFont typeface="Arial" panose="020B0604020202020204" pitchFamily="34" charset="0"/>
              <a:buChar char="•"/>
            </a:pPr>
            <a:r>
              <a:rPr lang="en-US" dirty="0"/>
              <a:t>Small gift certificates</a:t>
            </a:r>
          </a:p>
          <a:p>
            <a:pPr marL="742950" lvl="1" indent="-285750">
              <a:buFont typeface="Arial" panose="020B0604020202020204" pitchFamily="34" charset="0"/>
              <a:buChar char="•"/>
            </a:pPr>
            <a:r>
              <a:rPr lang="en-US" dirty="0"/>
              <a:t>Candy</a:t>
            </a:r>
          </a:p>
          <a:p>
            <a:pPr marL="742950" lvl="1" indent="-285750">
              <a:buFont typeface="Arial" panose="020B0604020202020204" pitchFamily="34" charset="0"/>
              <a:buChar char="•"/>
            </a:pPr>
            <a:r>
              <a:rPr lang="en-US" dirty="0"/>
              <a:t>Toys</a:t>
            </a:r>
          </a:p>
          <a:p>
            <a:pPr>
              <a:buNone/>
            </a:pPr>
            <a:br>
              <a:rPr lang="en-US" dirty="0"/>
            </a:br>
            <a:endParaRPr lang="en-US" dirty="0"/>
          </a:p>
          <a:p>
            <a:pPr>
              <a:buNone/>
            </a:pPr>
            <a:r>
              <a:rPr lang="en-US" b="1" dirty="0"/>
              <a:t>Cleanup Tips</a:t>
            </a:r>
          </a:p>
          <a:p>
            <a:pPr>
              <a:buFont typeface="Arial" panose="020B0604020202020204" pitchFamily="34" charset="0"/>
              <a:buChar char="•"/>
            </a:pPr>
            <a:r>
              <a:rPr lang="en-US" dirty="0"/>
              <a:t>Use tarps or plastic under tables for fast cleanup</a:t>
            </a:r>
          </a:p>
          <a:p>
            <a:pPr>
              <a:buFont typeface="Arial" panose="020B0604020202020204" pitchFamily="34" charset="0"/>
              <a:buChar char="•"/>
            </a:pPr>
            <a:r>
              <a:rPr lang="en-US" dirty="0"/>
              <a:t>Keep garbage containers easily accessible</a:t>
            </a:r>
          </a:p>
          <a:p>
            <a:pPr>
              <a:buFont typeface="Arial" panose="020B0604020202020204" pitchFamily="34" charset="0"/>
              <a:buChar char="•"/>
            </a:pPr>
            <a:r>
              <a:rPr lang="en-US" dirty="0"/>
              <a:t>Provide a water station for rinsing hands and faces</a:t>
            </a:r>
          </a:p>
        </p:txBody>
      </p:sp>
    </p:spTree>
    <p:extLst>
      <p:ext uri="{BB962C8B-B14F-4D97-AF65-F5344CB8AC3E}">
        <p14:creationId xmlns:p14="http://schemas.microsoft.com/office/powerpoint/2010/main" val="4189748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20185</TotalTime>
  <Words>1072</Words>
  <Application>Microsoft Office PowerPoint</Application>
  <PresentationFormat>Custom</PresentationFormat>
  <Paragraphs>181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Showcard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Khloe Sobolik</dc:creator>
  <cp:lastModifiedBy>Khloe Sobolik</cp:lastModifiedBy>
  <cp:revision>2</cp:revision>
  <cp:lastPrinted>2026-04-20T12:28:12Z</cp:lastPrinted>
  <dcterms:created xsi:type="dcterms:W3CDTF">2026-03-28T17:29:54Z</dcterms:created>
  <dcterms:modified xsi:type="dcterms:W3CDTF">2026-04-29T12:02:39Z</dcterms:modified>
</cp:coreProperties>
</file>